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8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FE3F4D-CA05-4DAD-B792-D11C5A5749CE}" type="datetimeFigureOut">
              <a:rPr lang="en-US" smtClean="0"/>
              <a:t>02/27/2011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9493E9-3D3A-40FA-84E3-0109F22C5F95}" type="slidenum">
              <a:rPr lang="en-US" smtClean="0"/>
              <a:t>‹#›</a:t>
            </a:fld>
            <a:endParaRPr lang="en-US"/>
          </a:p>
        </p:txBody>
      </p:sp>
    </p:spTree>
    <p:extLst>
      <p:ext uri="{BB962C8B-B14F-4D97-AF65-F5344CB8AC3E}">
        <p14:creationId xmlns:p14="http://schemas.microsoft.com/office/powerpoint/2010/main" val="273784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FE3F4D-CA05-4DAD-B792-D11C5A5749CE}" type="datetimeFigureOut">
              <a:rPr lang="en-US" smtClean="0"/>
              <a:t>02/27/2011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9493E9-3D3A-40FA-84E3-0109F22C5F95}" type="slidenum">
              <a:rPr lang="en-US" smtClean="0"/>
              <a:t>‹#›</a:t>
            </a:fld>
            <a:endParaRPr lang="en-US"/>
          </a:p>
        </p:txBody>
      </p:sp>
    </p:spTree>
    <p:extLst>
      <p:ext uri="{BB962C8B-B14F-4D97-AF65-F5344CB8AC3E}">
        <p14:creationId xmlns:p14="http://schemas.microsoft.com/office/powerpoint/2010/main" val="1322787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FE3F4D-CA05-4DAD-B792-D11C5A5749CE}" type="datetimeFigureOut">
              <a:rPr lang="en-US" smtClean="0"/>
              <a:t>02/27/2011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9493E9-3D3A-40FA-84E3-0109F22C5F95}" type="slidenum">
              <a:rPr lang="en-US" smtClean="0"/>
              <a:t>‹#›</a:t>
            </a:fld>
            <a:endParaRPr lang="en-US"/>
          </a:p>
        </p:txBody>
      </p:sp>
    </p:spTree>
    <p:extLst>
      <p:ext uri="{BB962C8B-B14F-4D97-AF65-F5344CB8AC3E}">
        <p14:creationId xmlns:p14="http://schemas.microsoft.com/office/powerpoint/2010/main" val="142761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lvl1pPr algn="l">
              <a:defRPr sz="1600">
                <a:latin typeface="Helvetica" pitchFamily="34" charset="0"/>
                <a:cs typeface="Helvetic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89FE3F4D-CA05-4DAD-B792-D11C5A5749CE}" type="datetimeFigureOut">
              <a:rPr lang="en-US" smtClean="0"/>
              <a:t>02/27/2011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9493E9-3D3A-40FA-84E3-0109F22C5F95}" type="slidenum">
              <a:rPr lang="en-US" smtClean="0"/>
              <a:t>‹#›</a:t>
            </a:fld>
            <a:endParaRPr lang="en-US"/>
          </a:p>
        </p:txBody>
      </p:sp>
    </p:spTree>
    <p:extLst>
      <p:ext uri="{BB962C8B-B14F-4D97-AF65-F5344CB8AC3E}">
        <p14:creationId xmlns:p14="http://schemas.microsoft.com/office/powerpoint/2010/main" val="3384357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FE3F4D-CA05-4DAD-B792-D11C5A5749CE}" type="datetimeFigureOut">
              <a:rPr lang="en-US" smtClean="0"/>
              <a:t>02/27/2011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9493E9-3D3A-40FA-84E3-0109F22C5F95}" type="slidenum">
              <a:rPr lang="en-US" smtClean="0"/>
              <a:t>‹#›</a:t>
            </a:fld>
            <a:endParaRPr lang="en-US"/>
          </a:p>
        </p:txBody>
      </p:sp>
    </p:spTree>
    <p:extLst>
      <p:ext uri="{BB962C8B-B14F-4D97-AF65-F5344CB8AC3E}">
        <p14:creationId xmlns:p14="http://schemas.microsoft.com/office/powerpoint/2010/main" val="3172373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FE3F4D-CA05-4DAD-B792-D11C5A5749CE}" type="datetimeFigureOut">
              <a:rPr lang="en-US" smtClean="0"/>
              <a:t>02/27/2011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9493E9-3D3A-40FA-84E3-0109F22C5F95}" type="slidenum">
              <a:rPr lang="en-US" smtClean="0"/>
              <a:t>‹#›</a:t>
            </a:fld>
            <a:endParaRPr lang="en-US"/>
          </a:p>
        </p:txBody>
      </p:sp>
    </p:spTree>
    <p:extLst>
      <p:ext uri="{BB962C8B-B14F-4D97-AF65-F5344CB8AC3E}">
        <p14:creationId xmlns:p14="http://schemas.microsoft.com/office/powerpoint/2010/main" val="2072416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FE3F4D-CA05-4DAD-B792-D11C5A5749CE}" type="datetimeFigureOut">
              <a:rPr lang="en-US" smtClean="0"/>
              <a:t>02/27/2011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9493E9-3D3A-40FA-84E3-0109F22C5F95}" type="slidenum">
              <a:rPr lang="en-US" smtClean="0"/>
              <a:t>‹#›</a:t>
            </a:fld>
            <a:endParaRPr lang="en-US"/>
          </a:p>
        </p:txBody>
      </p:sp>
    </p:spTree>
    <p:extLst>
      <p:ext uri="{BB962C8B-B14F-4D97-AF65-F5344CB8AC3E}">
        <p14:creationId xmlns:p14="http://schemas.microsoft.com/office/powerpoint/2010/main" val="3177932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FE3F4D-CA05-4DAD-B792-D11C5A5749CE}" type="datetimeFigureOut">
              <a:rPr lang="en-US" smtClean="0"/>
              <a:t>02/27/2011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9493E9-3D3A-40FA-84E3-0109F22C5F95}" type="slidenum">
              <a:rPr lang="en-US" smtClean="0"/>
              <a:t>‹#›</a:t>
            </a:fld>
            <a:endParaRPr lang="en-US"/>
          </a:p>
        </p:txBody>
      </p:sp>
    </p:spTree>
    <p:extLst>
      <p:ext uri="{BB962C8B-B14F-4D97-AF65-F5344CB8AC3E}">
        <p14:creationId xmlns:p14="http://schemas.microsoft.com/office/powerpoint/2010/main" val="2658227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E3F4D-CA05-4DAD-B792-D11C5A5749CE}" type="datetimeFigureOut">
              <a:rPr lang="en-US" smtClean="0"/>
              <a:t>02/27/2011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9493E9-3D3A-40FA-84E3-0109F22C5F95}" type="slidenum">
              <a:rPr lang="en-US" smtClean="0"/>
              <a:t>‹#›</a:t>
            </a:fld>
            <a:endParaRPr lang="en-US"/>
          </a:p>
        </p:txBody>
      </p:sp>
    </p:spTree>
    <p:extLst>
      <p:ext uri="{BB962C8B-B14F-4D97-AF65-F5344CB8AC3E}">
        <p14:creationId xmlns:p14="http://schemas.microsoft.com/office/powerpoint/2010/main" val="742307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FE3F4D-CA05-4DAD-B792-D11C5A5749CE}" type="datetimeFigureOut">
              <a:rPr lang="en-US" smtClean="0"/>
              <a:t>02/27/2011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9493E9-3D3A-40FA-84E3-0109F22C5F95}" type="slidenum">
              <a:rPr lang="en-US" smtClean="0"/>
              <a:t>‹#›</a:t>
            </a:fld>
            <a:endParaRPr lang="en-US"/>
          </a:p>
        </p:txBody>
      </p:sp>
    </p:spTree>
    <p:extLst>
      <p:ext uri="{BB962C8B-B14F-4D97-AF65-F5344CB8AC3E}">
        <p14:creationId xmlns:p14="http://schemas.microsoft.com/office/powerpoint/2010/main" val="52320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FE3F4D-CA05-4DAD-B792-D11C5A5749CE}" type="datetimeFigureOut">
              <a:rPr lang="en-US" smtClean="0"/>
              <a:t>02/27/2011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9493E9-3D3A-40FA-84E3-0109F22C5F95}" type="slidenum">
              <a:rPr lang="en-US" smtClean="0"/>
              <a:t>‹#›</a:t>
            </a:fld>
            <a:endParaRPr lang="en-US"/>
          </a:p>
        </p:txBody>
      </p:sp>
    </p:spTree>
    <p:extLst>
      <p:ext uri="{BB962C8B-B14F-4D97-AF65-F5344CB8AC3E}">
        <p14:creationId xmlns:p14="http://schemas.microsoft.com/office/powerpoint/2010/main" val="4162661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E3F4D-CA05-4DAD-B792-D11C5A5749CE}" type="datetimeFigureOut">
              <a:rPr lang="en-US" smtClean="0"/>
              <a:t>02/27/2011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9493E9-3D3A-40FA-84E3-0109F22C5F95}" type="slidenum">
              <a:rPr lang="en-US" smtClean="0"/>
              <a:t>‹#›</a:t>
            </a:fld>
            <a:endParaRPr lang="en-US"/>
          </a:p>
        </p:txBody>
      </p:sp>
    </p:spTree>
    <p:extLst>
      <p:ext uri="{BB962C8B-B14F-4D97-AF65-F5344CB8AC3E}">
        <p14:creationId xmlns:p14="http://schemas.microsoft.com/office/powerpoint/2010/main" val="2321579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Fermat / AMC 12B</a:t>
            </a:r>
            <a:endParaRPr lang="en-US" dirty="0"/>
          </a:p>
        </p:txBody>
      </p:sp>
      <p:sp>
        <p:nvSpPr>
          <p:cNvPr id="3" name="Subtitle 2"/>
          <p:cNvSpPr>
            <a:spLocks noGrp="1"/>
          </p:cNvSpPr>
          <p:nvPr>
            <p:ph type="subTitle" idx="1"/>
          </p:nvPr>
        </p:nvSpPr>
        <p:spPr/>
        <p:txBody>
          <a:bodyPr/>
          <a:lstStyle/>
          <a:p>
            <a:r>
              <a:rPr lang="en-US" dirty="0" smtClean="0"/>
              <a:t>Unofficial Solutions</a:t>
            </a:r>
            <a:endParaRPr lang="en-US" dirty="0"/>
          </a:p>
        </p:txBody>
      </p:sp>
    </p:spTree>
    <p:extLst>
      <p:ext uri="{BB962C8B-B14F-4D97-AF65-F5344CB8AC3E}">
        <p14:creationId xmlns:p14="http://schemas.microsoft.com/office/powerpoint/2010/main" val="2176031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p:txBody>
              <a:bodyPr/>
              <a:lstStyle/>
              <a:p>
                <a:r>
                  <a:rPr lang="en-US" b="1" dirty="0" smtClean="0"/>
                  <a:t>Problem 15</a:t>
                </a:r>
                <a:r>
                  <a:rPr lang="en-US" dirty="0" smtClean="0"/>
                  <a:t>. How many two digit integers are factors of </a:t>
                </a:r>
                <a14:m>
                  <m:oMath xmlns:m="http://schemas.openxmlformats.org/officeDocument/2006/math">
                    <m:sSup>
                      <m:sSupPr>
                        <m:ctrlPr>
                          <a:rPr lang="en-US" b="0" i="1" smtClean="0">
                            <a:latin typeface="Cambria Math"/>
                          </a:rPr>
                        </m:ctrlPr>
                      </m:sSupPr>
                      <m:e>
                        <m:r>
                          <a:rPr lang="en-US" b="0" i="1" smtClean="0">
                            <a:latin typeface="Cambria Math"/>
                          </a:rPr>
                          <m:t>2</m:t>
                        </m:r>
                      </m:e>
                      <m:sup>
                        <m:r>
                          <a:rPr lang="en-US" b="0" i="1" smtClean="0">
                            <a:latin typeface="Cambria Math"/>
                          </a:rPr>
                          <m:t>24</m:t>
                        </m:r>
                      </m:sup>
                    </m:sSup>
                    <m:r>
                      <a:rPr lang="en-US" b="0" i="0" smtClean="0">
                        <a:latin typeface="Cambria Math"/>
                      </a:rPr>
                      <m:t>−1</m:t>
                    </m:r>
                  </m:oMath>
                </a14:m>
                <a:r>
                  <a:rPr lang="en-US" dirty="0" smtClean="0"/>
                  <a:t>?</a:t>
                </a:r>
                <a:endParaRPr lang="en-US" dirty="0"/>
              </a:p>
            </p:txBody>
          </p:sp>
        </mc:Choice>
        <mc:Fallback>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l="-370" t="-1596"/>
                </a:stretch>
              </a:blipFill>
            </p:spPr>
            <p:txBody>
              <a:bodyPr/>
              <a:lstStyle/>
              <a:p>
                <a:r>
                  <a:rPr lang="en-US">
                    <a:noFill/>
                  </a:rPr>
                  <a:t> </a:t>
                </a:r>
              </a:p>
            </p:txBody>
          </p:sp>
        </mc:Fallback>
      </mc:AlternateContent>
    </p:spTree>
    <p:extLst>
      <p:ext uri="{BB962C8B-B14F-4D97-AF65-F5344CB8AC3E}">
        <p14:creationId xmlns:p14="http://schemas.microsoft.com/office/powerpoint/2010/main" val="1254265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16</a:t>
            </a:r>
            <a:r>
              <a:rPr lang="en-US" dirty="0" smtClean="0"/>
              <a:t>. Rhombus ABCD has side length 2 and B = 120. What is the area of the region R containing all points closer to B than any other vertex?</a:t>
            </a:r>
            <a:endParaRPr lang="en-US" dirty="0"/>
          </a:p>
        </p:txBody>
      </p:sp>
    </p:spTree>
    <p:extLst>
      <p:ext uri="{BB962C8B-B14F-4D97-AF65-F5344CB8AC3E}">
        <p14:creationId xmlns:p14="http://schemas.microsoft.com/office/powerpoint/2010/main" val="3320024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p:txBody>
              <a:bodyPr/>
              <a:lstStyle/>
              <a:p>
                <a:r>
                  <a:rPr lang="en-US" b="1" dirty="0" smtClean="0"/>
                  <a:t>Problem 17</a:t>
                </a:r>
                <a:r>
                  <a:rPr lang="en-US" dirty="0" smtClean="0"/>
                  <a:t>. Let </a:t>
                </a:r>
                <a14:m>
                  <m:oMath xmlns:m="http://schemas.openxmlformats.org/officeDocument/2006/math">
                    <m:r>
                      <a:rPr lang="en-US" b="0" i="1" smtClean="0">
                        <a:latin typeface="Cambria Math"/>
                      </a:rPr>
                      <m:t>𝑓</m:t>
                    </m:r>
                    <m:d>
                      <m:dPr>
                        <m:ctrlPr>
                          <a:rPr lang="en-US" b="0" i="1" smtClean="0">
                            <a:latin typeface="Cambria Math"/>
                          </a:rPr>
                        </m:ctrlPr>
                      </m:dPr>
                      <m:e>
                        <m:r>
                          <a:rPr lang="en-US" b="0" i="1" smtClean="0">
                            <a:latin typeface="Cambria Math"/>
                          </a:rPr>
                          <m:t>𝑥</m:t>
                        </m:r>
                      </m:e>
                    </m:d>
                    <m:r>
                      <a:rPr lang="en-US" b="0" i="1" smtClean="0">
                        <a:latin typeface="Cambria Math"/>
                      </a:rPr>
                      <m:t>=</m:t>
                    </m:r>
                    <m:sSup>
                      <m:sSupPr>
                        <m:ctrlPr>
                          <a:rPr lang="en-US" b="0" i="1" smtClean="0">
                            <a:latin typeface="Cambria Math"/>
                          </a:rPr>
                        </m:ctrlPr>
                      </m:sSupPr>
                      <m:e>
                        <m:r>
                          <a:rPr lang="en-US" b="0" i="1" smtClean="0">
                            <a:latin typeface="Cambria Math"/>
                          </a:rPr>
                          <m:t>10</m:t>
                        </m:r>
                      </m:e>
                      <m:sup>
                        <m:r>
                          <a:rPr lang="en-US" b="0" i="1" smtClean="0">
                            <a:latin typeface="Cambria Math"/>
                          </a:rPr>
                          <m:t>10</m:t>
                        </m:r>
                        <m:r>
                          <a:rPr lang="en-US" b="0" i="1" smtClean="0">
                            <a:latin typeface="Cambria Math"/>
                          </a:rPr>
                          <m:t>𝑥</m:t>
                        </m:r>
                      </m:sup>
                    </m:sSup>
                  </m:oMath>
                </a14:m>
                <a:r>
                  <a:rPr lang="en-US" dirty="0" smtClean="0"/>
                  <a:t>, </a:t>
                </a:r>
                <a14:m>
                  <m:oMath xmlns:m="http://schemas.openxmlformats.org/officeDocument/2006/math">
                    <m:r>
                      <a:rPr lang="en-US" b="0" i="1" dirty="0" smtClean="0">
                        <a:latin typeface="Cambria Math"/>
                      </a:rPr>
                      <m:t>𝑔</m:t>
                    </m:r>
                    <m:d>
                      <m:dPr>
                        <m:ctrlPr>
                          <a:rPr lang="en-US" b="0" i="1" dirty="0" smtClean="0">
                            <a:latin typeface="Cambria Math"/>
                          </a:rPr>
                        </m:ctrlPr>
                      </m:dPr>
                      <m:e>
                        <m:r>
                          <a:rPr lang="en-US" b="0" i="1" dirty="0" smtClean="0">
                            <a:latin typeface="Cambria Math"/>
                          </a:rPr>
                          <m:t>𝑥</m:t>
                        </m:r>
                      </m:e>
                    </m:d>
                    <m:r>
                      <a:rPr lang="en-US" b="0" i="1" dirty="0" smtClean="0">
                        <a:latin typeface="Cambria Math"/>
                      </a:rPr>
                      <m:t>=</m:t>
                    </m:r>
                    <m:func>
                      <m:funcPr>
                        <m:ctrlPr>
                          <a:rPr lang="en-US" b="0" i="1" dirty="0" smtClean="0">
                            <a:latin typeface="Cambria Math"/>
                          </a:rPr>
                        </m:ctrlPr>
                      </m:funcPr>
                      <m:fName>
                        <m:sSub>
                          <m:sSubPr>
                            <m:ctrlPr>
                              <a:rPr lang="en-US" b="0" i="1" dirty="0" smtClean="0">
                                <a:latin typeface="Cambria Math"/>
                              </a:rPr>
                            </m:ctrlPr>
                          </m:sSubPr>
                          <m:e>
                            <m:r>
                              <m:rPr>
                                <m:sty m:val="p"/>
                              </m:rPr>
                              <a:rPr lang="en-US" b="0" i="0" dirty="0" smtClean="0">
                                <a:latin typeface="Cambria Math"/>
                              </a:rPr>
                              <m:t>log</m:t>
                            </m:r>
                          </m:e>
                          <m:sub>
                            <m:r>
                              <a:rPr lang="en-US" b="0" i="1" dirty="0" smtClean="0">
                                <a:latin typeface="Cambria Math"/>
                              </a:rPr>
                              <m:t>10</m:t>
                            </m:r>
                          </m:sub>
                        </m:sSub>
                      </m:fName>
                      <m:e>
                        <m:f>
                          <m:fPr>
                            <m:ctrlPr>
                              <a:rPr lang="en-US" b="0" i="1" dirty="0" smtClean="0">
                                <a:latin typeface="Cambria Math"/>
                              </a:rPr>
                            </m:ctrlPr>
                          </m:fPr>
                          <m:num>
                            <m:r>
                              <a:rPr lang="en-US" b="0" i="1" dirty="0" smtClean="0">
                                <a:latin typeface="Cambria Math"/>
                              </a:rPr>
                              <m:t>𝑥</m:t>
                            </m:r>
                          </m:num>
                          <m:den>
                            <m:r>
                              <a:rPr lang="en-US" b="0" i="1" dirty="0" smtClean="0">
                                <a:latin typeface="Cambria Math"/>
                              </a:rPr>
                              <m:t>10</m:t>
                            </m:r>
                          </m:den>
                        </m:f>
                      </m:e>
                    </m:func>
                  </m:oMath>
                </a14:m>
                <a:r>
                  <a:rPr lang="en-US" dirty="0" smtClean="0"/>
                  <a:t>, </a:t>
                </a:r>
                <a14:m>
                  <m:oMath xmlns:m="http://schemas.openxmlformats.org/officeDocument/2006/math">
                    <m:sSub>
                      <m:sSubPr>
                        <m:ctrlPr>
                          <a:rPr lang="en-US" b="0" i="1" dirty="0" smtClean="0">
                            <a:latin typeface="Cambria Math"/>
                          </a:rPr>
                        </m:ctrlPr>
                      </m:sSubPr>
                      <m:e>
                        <m:r>
                          <a:rPr lang="en-US" b="0" i="1" dirty="0" smtClean="0">
                            <a:latin typeface="Cambria Math"/>
                          </a:rPr>
                          <m:t>h</m:t>
                        </m:r>
                      </m:e>
                      <m:sub>
                        <m:r>
                          <a:rPr lang="en-US" b="0" i="1" dirty="0" smtClean="0">
                            <a:latin typeface="Cambria Math"/>
                          </a:rPr>
                          <m:t>1</m:t>
                        </m:r>
                      </m:sub>
                    </m:sSub>
                    <m:d>
                      <m:dPr>
                        <m:ctrlPr>
                          <a:rPr lang="en-US" b="0" i="1" dirty="0" smtClean="0">
                            <a:latin typeface="Cambria Math"/>
                          </a:rPr>
                        </m:ctrlPr>
                      </m:dPr>
                      <m:e>
                        <m:r>
                          <a:rPr lang="en-US" b="0" i="1" dirty="0" smtClean="0">
                            <a:latin typeface="Cambria Math"/>
                          </a:rPr>
                          <m:t>𝑥</m:t>
                        </m:r>
                      </m:e>
                    </m:d>
                    <m:r>
                      <a:rPr lang="en-US" b="0" i="1" dirty="0" smtClean="0">
                        <a:latin typeface="Cambria Math"/>
                      </a:rPr>
                      <m:t>=</m:t>
                    </m:r>
                    <m:r>
                      <a:rPr lang="en-US" b="0" i="1" dirty="0" smtClean="0">
                        <a:latin typeface="Cambria Math"/>
                      </a:rPr>
                      <m:t>𝑔</m:t>
                    </m:r>
                    <m:r>
                      <a:rPr lang="en-US" b="0" i="1" dirty="0" smtClean="0">
                        <a:latin typeface="Cambria Math"/>
                      </a:rPr>
                      <m:t>(</m:t>
                    </m:r>
                    <m:r>
                      <a:rPr lang="en-US" b="0" i="1" dirty="0" smtClean="0">
                        <a:latin typeface="Cambria Math"/>
                      </a:rPr>
                      <m:t>𝑓</m:t>
                    </m:r>
                    <m:d>
                      <m:dPr>
                        <m:ctrlPr>
                          <a:rPr lang="en-US" b="0" i="1" dirty="0" smtClean="0">
                            <a:latin typeface="Cambria Math"/>
                          </a:rPr>
                        </m:ctrlPr>
                      </m:dPr>
                      <m:e>
                        <m:r>
                          <a:rPr lang="en-US" b="0" i="1" dirty="0" smtClean="0">
                            <a:latin typeface="Cambria Math"/>
                          </a:rPr>
                          <m:t>𝑥</m:t>
                        </m:r>
                      </m:e>
                    </m:d>
                    <m:r>
                      <a:rPr lang="en-US" b="0" i="1" dirty="0" smtClean="0">
                        <a:latin typeface="Cambria Math"/>
                      </a:rPr>
                      <m:t>)</m:t>
                    </m:r>
                  </m:oMath>
                </a14:m>
                <a:r>
                  <a:rPr lang="en-US" dirty="0" smtClean="0"/>
                  <a:t>, and </a:t>
                </a:r>
                <a14:m>
                  <m:oMath xmlns:m="http://schemas.openxmlformats.org/officeDocument/2006/math">
                    <m:sSub>
                      <m:sSubPr>
                        <m:ctrlPr>
                          <a:rPr lang="en-US" b="0" i="1" smtClean="0">
                            <a:latin typeface="Cambria Math"/>
                          </a:rPr>
                        </m:ctrlPr>
                      </m:sSubPr>
                      <m:e>
                        <m:r>
                          <a:rPr lang="en-US" b="0" i="1" smtClean="0">
                            <a:latin typeface="Cambria Math"/>
                          </a:rPr>
                          <m:t>h</m:t>
                        </m:r>
                      </m:e>
                      <m:sub>
                        <m:r>
                          <a:rPr lang="en-US" b="0" i="1" smtClean="0">
                            <a:latin typeface="Cambria Math"/>
                          </a:rPr>
                          <m:t>𝑛</m:t>
                        </m:r>
                      </m:sub>
                    </m:sSub>
                    <m:d>
                      <m:dPr>
                        <m:ctrlPr>
                          <a:rPr lang="en-US" b="0" i="1" smtClean="0">
                            <a:latin typeface="Cambria Math"/>
                          </a:rPr>
                        </m:ctrlPr>
                      </m:dPr>
                      <m:e>
                        <m:r>
                          <a:rPr lang="en-US" b="0" i="1" smtClean="0">
                            <a:latin typeface="Cambria Math"/>
                          </a:rPr>
                          <m:t>𝑥</m:t>
                        </m:r>
                      </m:e>
                    </m:d>
                    <m:r>
                      <a:rPr lang="en-US" b="0" i="1" smtClean="0">
                        <a:latin typeface="Cambria Math"/>
                      </a:rPr>
                      <m:t>=</m:t>
                    </m:r>
                    <m:sSub>
                      <m:sSubPr>
                        <m:ctrlPr>
                          <a:rPr lang="en-US" b="0" i="1" smtClean="0">
                            <a:latin typeface="Cambria Math"/>
                          </a:rPr>
                        </m:ctrlPr>
                      </m:sSubPr>
                      <m:e>
                        <m:r>
                          <a:rPr lang="en-US" b="0" i="1" smtClean="0">
                            <a:latin typeface="Cambria Math"/>
                          </a:rPr>
                          <m:t>h</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h</m:t>
                        </m:r>
                      </m:e>
                      <m:sub>
                        <m:r>
                          <a:rPr lang="en-US" b="0" i="1" smtClean="0">
                            <a:latin typeface="Cambria Math"/>
                          </a:rPr>
                          <m:t>𝑛</m:t>
                        </m:r>
                        <m:r>
                          <a:rPr lang="en-US" b="0" i="1" smtClean="0">
                            <a:latin typeface="Cambria Math"/>
                          </a:rPr>
                          <m:t>−1</m:t>
                        </m:r>
                      </m:sub>
                    </m:sSub>
                    <m:d>
                      <m:dPr>
                        <m:ctrlPr>
                          <a:rPr lang="en-US" b="0" i="1" smtClean="0">
                            <a:latin typeface="Cambria Math"/>
                          </a:rPr>
                        </m:ctrlPr>
                      </m:dPr>
                      <m:e>
                        <m:r>
                          <a:rPr lang="en-US" b="0" i="1" smtClean="0">
                            <a:latin typeface="Cambria Math"/>
                          </a:rPr>
                          <m:t>𝑥</m:t>
                        </m:r>
                      </m:e>
                    </m:d>
                    <m:r>
                      <a:rPr lang="en-US" b="0" i="1" smtClean="0">
                        <a:latin typeface="Cambria Math"/>
                      </a:rPr>
                      <m:t>)</m:t>
                    </m:r>
                  </m:oMath>
                </a14:m>
                <a:r>
                  <a:rPr lang="en-US" dirty="0" smtClean="0"/>
                  <a:t>; find the sum of digits of </a:t>
                </a:r>
                <a14:m>
                  <m:oMath xmlns:m="http://schemas.openxmlformats.org/officeDocument/2006/math">
                    <m:sSub>
                      <m:sSubPr>
                        <m:ctrlPr>
                          <a:rPr lang="en-US" b="0" i="1" smtClean="0">
                            <a:latin typeface="Cambria Math"/>
                          </a:rPr>
                        </m:ctrlPr>
                      </m:sSubPr>
                      <m:e>
                        <m:r>
                          <a:rPr lang="en-US" b="0" i="1" smtClean="0">
                            <a:latin typeface="Cambria Math"/>
                          </a:rPr>
                          <m:t>h</m:t>
                        </m:r>
                      </m:e>
                      <m:sub>
                        <m:r>
                          <a:rPr lang="en-US" b="0" i="1" smtClean="0">
                            <a:latin typeface="Cambria Math"/>
                          </a:rPr>
                          <m:t>2011</m:t>
                        </m:r>
                      </m:sub>
                    </m:sSub>
                    <m:r>
                      <a:rPr lang="en-US" b="0" i="1" smtClean="0">
                        <a:latin typeface="Cambria Math"/>
                      </a:rPr>
                      <m:t>(1)</m:t>
                    </m:r>
                  </m:oMath>
                </a14:m>
                <a:r>
                  <a:rPr lang="en-US" dirty="0" smtClean="0"/>
                  <a:t>.</a:t>
                </a:r>
                <a:endParaRPr lang="en-US" dirty="0"/>
              </a:p>
            </p:txBody>
          </p:sp>
        </mc:Choice>
        <mc:Fallback>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l="-370"/>
                </a:stretch>
              </a:blipFill>
            </p:spPr>
            <p:txBody>
              <a:bodyPr/>
              <a:lstStyle/>
              <a:p>
                <a:r>
                  <a:rPr lang="en-US">
                    <a:noFill/>
                  </a:rPr>
                  <a:t> </a:t>
                </a:r>
              </a:p>
            </p:txBody>
          </p:sp>
        </mc:Fallback>
      </mc:AlternateContent>
    </p:spTree>
    <p:extLst>
      <p:ext uri="{BB962C8B-B14F-4D97-AF65-F5344CB8AC3E}">
        <p14:creationId xmlns:p14="http://schemas.microsoft.com/office/powerpoint/2010/main" val="522233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18</a:t>
            </a:r>
            <a:r>
              <a:rPr lang="en-US" dirty="0" smtClean="0"/>
              <a:t>. A square pyramid has base 1 and has equilateral faces. A cube in the pyramid is placed so one side touches the base and the opposite side has all its edges on the faces of the pyramid. What is the volume of this cube?</a:t>
            </a:r>
            <a:endParaRPr lang="en-US" dirty="0"/>
          </a:p>
        </p:txBody>
      </p:sp>
    </p:spTree>
    <p:extLst>
      <p:ext uri="{BB962C8B-B14F-4D97-AF65-F5344CB8AC3E}">
        <p14:creationId xmlns:p14="http://schemas.microsoft.com/office/powerpoint/2010/main" val="2726130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p:txBody>
              <a:bodyPr/>
              <a:lstStyle/>
              <a:p>
                <a:r>
                  <a:rPr lang="en-US" b="1" dirty="0" smtClean="0"/>
                  <a:t>Problem 19</a:t>
                </a:r>
                <a:r>
                  <a:rPr lang="en-US" dirty="0" smtClean="0"/>
                  <a:t>. The graph of </a:t>
                </a:r>
                <a14:m>
                  <m:oMath xmlns:m="http://schemas.openxmlformats.org/officeDocument/2006/math">
                    <m:r>
                      <a:rPr lang="en-US" b="0" i="1" smtClean="0">
                        <a:latin typeface="Cambria Math"/>
                      </a:rPr>
                      <m:t>𝑦</m:t>
                    </m:r>
                    <m:r>
                      <a:rPr lang="en-US" b="0" i="1" smtClean="0">
                        <a:latin typeface="Cambria Math"/>
                      </a:rPr>
                      <m:t>=</m:t>
                    </m:r>
                    <m:r>
                      <a:rPr lang="en-US" b="0" i="1" smtClean="0">
                        <a:latin typeface="Cambria Math"/>
                      </a:rPr>
                      <m:t>𝑚𝑥</m:t>
                    </m:r>
                    <m:r>
                      <a:rPr lang="en-US" b="0" i="1" smtClean="0">
                        <a:latin typeface="Cambria Math"/>
                      </a:rPr>
                      <m:t>+2</m:t>
                    </m:r>
                  </m:oMath>
                </a14:m>
                <a:r>
                  <a:rPr lang="en-US" dirty="0" smtClean="0"/>
                  <a:t> passes through no lattice point with </a:t>
                </a:r>
                <a14:m>
                  <m:oMath xmlns:m="http://schemas.openxmlformats.org/officeDocument/2006/math">
                    <m:r>
                      <a:rPr lang="en-US" b="0" i="1" smtClean="0">
                        <a:latin typeface="Cambria Math"/>
                      </a:rPr>
                      <m:t>0&lt;</m:t>
                    </m:r>
                    <m:r>
                      <a:rPr lang="en-US" b="0" i="1" smtClean="0">
                        <a:latin typeface="Cambria Math"/>
                      </a:rPr>
                      <m:t>𝑥</m:t>
                    </m:r>
                    <m:r>
                      <a:rPr lang="en-US" b="0" i="1" smtClean="0">
                        <a:latin typeface="Cambria Math"/>
                      </a:rPr>
                      <m:t>≤100</m:t>
                    </m:r>
                  </m:oMath>
                </a14:m>
                <a:r>
                  <a:rPr lang="en-US" dirty="0" smtClean="0"/>
                  <a:t> for all </a:t>
                </a:r>
                <a14:m>
                  <m:oMath xmlns:m="http://schemas.openxmlformats.org/officeDocument/2006/math">
                    <m:r>
                      <a:rPr lang="en-US" b="0" i="1" smtClean="0">
                        <a:latin typeface="Cambria Math"/>
                      </a:rPr>
                      <m:t>𝑚</m:t>
                    </m:r>
                  </m:oMath>
                </a14:m>
                <a:r>
                  <a:rPr lang="en-US" dirty="0" smtClean="0"/>
                  <a:t> such that </a:t>
                </a:r>
                <a14:m>
                  <m:oMath xmlns:m="http://schemas.openxmlformats.org/officeDocument/2006/math">
                    <m:f>
                      <m:fPr>
                        <m:ctrlPr>
                          <a:rPr lang="en-US" b="0" i="1" smtClean="0">
                            <a:latin typeface="Cambria Math"/>
                          </a:rPr>
                        </m:ctrlPr>
                      </m:fPr>
                      <m:num>
                        <m:r>
                          <a:rPr lang="en-US" b="0" i="1" smtClean="0">
                            <a:latin typeface="Cambria Math"/>
                          </a:rPr>
                          <m:t>1</m:t>
                        </m:r>
                      </m:num>
                      <m:den>
                        <m:r>
                          <a:rPr lang="en-US" b="0" i="1" smtClean="0">
                            <a:latin typeface="Cambria Math"/>
                          </a:rPr>
                          <m:t>2</m:t>
                        </m:r>
                      </m:den>
                    </m:f>
                    <m:r>
                      <a:rPr lang="en-US" b="0" i="1" smtClean="0">
                        <a:latin typeface="Cambria Math"/>
                      </a:rPr>
                      <m:t>&lt;</m:t>
                    </m:r>
                    <m:r>
                      <a:rPr lang="en-US" b="0" i="1" smtClean="0">
                        <a:latin typeface="Cambria Math"/>
                      </a:rPr>
                      <m:t>𝑚</m:t>
                    </m:r>
                    <m:r>
                      <a:rPr lang="en-US" b="0" i="1" smtClean="0">
                        <a:latin typeface="Cambria Math"/>
                      </a:rPr>
                      <m:t>&lt;</m:t>
                    </m:r>
                    <m:r>
                      <a:rPr lang="en-US" b="0" i="1" smtClean="0">
                        <a:latin typeface="Cambria Math"/>
                      </a:rPr>
                      <m:t>𝑎</m:t>
                    </m:r>
                  </m:oMath>
                </a14:m>
                <a:r>
                  <a:rPr lang="en-US" dirty="0" smtClean="0"/>
                  <a:t>. What is the maximum possible value of </a:t>
                </a:r>
                <a14:m>
                  <m:oMath xmlns:m="http://schemas.openxmlformats.org/officeDocument/2006/math">
                    <m:r>
                      <a:rPr lang="en-US" b="0" i="1" smtClean="0">
                        <a:latin typeface="Cambria Math"/>
                      </a:rPr>
                      <m:t>𝑎</m:t>
                    </m:r>
                  </m:oMath>
                </a14:m>
                <a:r>
                  <a:rPr lang="en-US" dirty="0" smtClean="0"/>
                  <a:t>?</a:t>
                </a:r>
                <a:endParaRPr lang="en-US" dirty="0"/>
              </a:p>
            </p:txBody>
          </p:sp>
        </mc:Choice>
        <mc:Fallback>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l="-370" t="-1596"/>
                </a:stretch>
              </a:blipFill>
            </p:spPr>
            <p:txBody>
              <a:bodyPr/>
              <a:lstStyle/>
              <a:p>
                <a:r>
                  <a:rPr lang="en-US">
                    <a:noFill/>
                  </a:rPr>
                  <a:t> </a:t>
                </a:r>
              </a:p>
            </p:txBody>
          </p:sp>
        </mc:Fallback>
      </mc:AlternateContent>
    </p:spTree>
    <p:extLst>
      <p:ext uri="{BB962C8B-B14F-4D97-AF65-F5344CB8AC3E}">
        <p14:creationId xmlns:p14="http://schemas.microsoft.com/office/powerpoint/2010/main" val="2753119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20</a:t>
            </a:r>
            <a:r>
              <a:rPr lang="en-US" dirty="0" smtClean="0"/>
              <a:t>. Triangle ABC has AB = 13, BC = 14, AC = 15. Points D, E, F are midpoints of AB, BC, AC respectively. Let X be the intersection of the </a:t>
            </a:r>
            <a:r>
              <a:rPr lang="en-US" dirty="0" err="1" smtClean="0"/>
              <a:t>circumcircles</a:t>
            </a:r>
            <a:r>
              <a:rPr lang="en-US" dirty="0" smtClean="0"/>
              <a:t> of BDE and CEF. What is XA + XB + XC?</a:t>
            </a:r>
            <a:endParaRPr lang="en-US" dirty="0"/>
          </a:p>
        </p:txBody>
      </p:sp>
    </p:spTree>
    <p:extLst>
      <p:ext uri="{BB962C8B-B14F-4D97-AF65-F5344CB8AC3E}">
        <p14:creationId xmlns:p14="http://schemas.microsoft.com/office/powerpoint/2010/main" val="2170063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21</a:t>
            </a:r>
            <a:r>
              <a:rPr lang="en-US" dirty="0" smtClean="0"/>
              <a:t>. The arithmetic mean of two positive integers x and y is a two digit integer, and the geometric mean is the reverse of the arithmetic mean. What is |x-y|?</a:t>
            </a:r>
            <a:endParaRPr lang="en-US" dirty="0"/>
          </a:p>
        </p:txBody>
      </p:sp>
    </p:spTree>
    <p:extLst>
      <p:ext uri="{BB962C8B-B14F-4D97-AF65-F5344CB8AC3E}">
        <p14:creationId xmlns:p14="http://schemas.microsoft.com/office/powerpoint/2010/main" val="498343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23</a:t>
            </a:r>
            <a:r>
              <a:rPr lang="en-US" dirty="0" smtClean="0"/>
              <a:t>. Three people share a motorcycle to reach a destination 135km away. Two people can ride a motorcycle at a time. If the speed of the motorcycle is 90 km/h and walking speed is 6 km/h, what’s the minimum of time it can take for all three people to get to the destination?</a:t>
            </a:r>
            <a:endParaRPr lang="en-US" dirty="0"/>
          </a:p>
        </p:txBody>
      </p:sp>
    </p:spTree>
    <p:extLst>
      <p:ext uri="{BB962C8B-B14F-4D97-AF65-F5344CB8AC3E}">
        <p14:creationId xmlns:p14="http://schemas.microsoft.com/office/powerpoint/2010/main" val="1323455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p:txBody>
              <a:bodyPr/>
              <a:lstStyle/>
              <a:p>
                <a:r>
                  <a:rPr lang="en-US" b="1" dirty="0" smtClean="0"/>
                  <a:t>Problem 24</a:t>
                </a:r>
                <a:r>
                  <a:rPr lang="en-US" dirty="0" smtClean="0"/>
                  <a:t>. Four numbers satisfy </a:t>
                </a:r>
                <a14:m>
                  <m:oMath xmlns:m="http://schemas.openxmlformats.org/officeDocument/2006/math">
                    <m:r>
                      <a:rPr lang="en-US" b="0" i="1" smtClean="0">
                        <a:latin typeface="Cambria Math"/>
                      </a:rPr>
                      <m:t>𝑤</m:t>
                    </m:r>
                    <m:r>
                      <a:rPr lang="en-US" b="0" i="1" smtClean="0">
                        <a:latin typeface="Cambria Math"/>
                      </a:rPr>
                      <m:t>&lt;</m:t>
                    </m:r>
                    <m:r>
                      <a:rPr lang="en-US" b="0" i="1" smtClean="0">
                        <a:latin typeface="Cambria Math"/>
                      </a:rPr>
                      <m:t>𝑥</m:t>
                    </m:r>
                    <m:r>
                      <a:rPr lang="en-US" b="0" i="1" smtClean="0">
                        <a:latin typeface="Cambria Math"/>
                      </a:rPr>
                      <m:t>&lt;</m:t>
                    </m:r>
                    <m:r>
                      <a:rPr lang="en-US" b="0" i="1" smtClean="0">
                        <a:latin typeface="Cambria Math"/>
                      </a:rPr>
                      <m:t>𝑦</m:t>
                    </m:r>
                    <m:r>
                      <a:rPr lang="en-US" b="0" i="1" smtClean="0">
                        <a:latin typeface="Cambria Math"/>
                      </a:rPr>
                      <m:t>&lt;</m:t>
                    </m:r>
                    <m:r>
                      <a:rPr lang="en-US" b="0" i="1" smtClean="0">
                        <a:latin typeface="Cambria Math"/>
                      </a:rPr>
                      <m:t>𝑧</m:t>
                    </m:r>
                  </m:oMath>
                </a14:m>
                <a:r>
                  <a:rPr lang="en-US" dirty="0" smtClean="0"/>
                  <a:t>. If the four smallest pairwise sums are 1, 2, 3, 4, then what is the sum of all possible values of </a:t>
                </a:r>
                <a14:m>
                  <m:oMath xmlns:m="http://schemas.openxmlformats.org/officeDocument/2006/math">
                    <m:r>
                      <a:rPr lang="en-US" b="0" i="1" smtClean="0">
                        <a:latin typeface="Cambria Math"/>
                      </a:rPr>
                      <m:t>𝑧</m:t>
                    </m:r>
                  </m:oMath>
                </a14:m>
                <a:r>
                  <a:rPr lang="en-US" dirty="0" smtClean="0"/>
                  <a:t>?</a:t>
                </a:r>
                <a:endParaRPr lang="en-US" dirty="0"/>
              </a:p>
            </p:txBody>
          </p:sp>
        </mc:Choice>
        <mc:Fallback>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l="-370" t="-1596"/>
                </a:stretch>
              </a:blipFill>
            </p:spPr>
            <p:txBody>
              <a:bodyPr/>
              <a:lstStyle/>
              <a:p>
                <a:r>
                  <a:rPr lang="en-US">
                    <a:noFill/>
                  </a:rPr>
                  <a:t> </a:t>
                </a:r>
              </a:p>
            </p:txBody>
          </p:sp>
        </mc:Fallback>
      </mc:AlternateContent>
    </p:spTree>
    <p:extLst>
      <p:ext uri="{BB962C8B-B14F-4D97-AF65-F5344CB8AC3E}">
        <p14:creationId xmlns:p14="http://schemas.microsoft.com/office/powerpoint/2010/main" val="1703795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25</a:t>
            </a:r>
            <a:r>
              <a:rPr lang="en-US" dirty="0" smtClean="0"/>
              <a:t>. The square pyramid has side length 20; the cylinder has diameter 10 and length 10. If the cylinder is completely inside the pyramid, what’s the smallest possible height of the pyramid?</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1219200"/>
            <a:ext cx="3408122"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1809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10</a:t>
            </a:r>
            <a:r>
              <a:rPr lang="en-US" dirty="0" smtClean="0"/>
              <a:t>. Rectangle ABCD has AB = 6 and BC = 3. Point M is on AB such that AMD = CMD; find AMD.</a:t>
            </a:r>
            <a:endParaRPr lang="en-US" dirty="0"/>
          </a:p>
        </p:txBody>
      </p:sp>
    </p:spTree>
    <p:extLst>
      <p:ext uri="{BB962C8B-B14F-4D97-AF65-F5344CB8AC3E}">
        <p14:creationId xmlns:p14="http://schemas.microsoft.com/office/powerpoint/2010/main" val="984427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11</a:t>
            </a:r>
            <a:r>
              <a:rPr lang="en-US" dirty="0" smtClean="0"/>
              <a:t>. A frog starts at (0,0) and makes jumps of length 5 and always lands on points with integer coordinates. How many jumps are needed to get to (1,0)?</a:t>
            </a:r>
            <a:endParaRPr lang="en-US" dirty="0"/>
          </a:p>
        </p:txBody>
      </p:sp>
    </p:spTree>
    <p:extLst>
      <p:ext uri="{BB962C8B-B14F-4D97-AF65-F5344CB8AC3E}">
        <p14:creationId xmlns:p14="http://schemas.microsoft.com/office/powerpoint/2010/main" val="3605416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12</a:t>
            </a:r>
            <a:r>
              <a:rPr lang="en-US" dirty="0" smtClean="0"/>
              <a:t>. A dart is thrown at a regular octagon. What is the probability that it will land in the center square?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990601"/>
            <a:ext cx="3096608"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2525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p:txBody>
              <a:bodyPr/>
              <a:lstStyle/>
              <a:p>
                <a:r>
                  <a:rPr lang="en-US" b="1" dirty="0" smtClean="0"/>
                  <a:t>Problem 13</a:t>
                </a:r>
                <a:r>
                  <a:rPr lang="en-US" dirty="0" smtClean="0"/>
                  <a:t>. Four integers </a:t>
                </a:r>
                <a14:m>
                  <m:oMath xmlns:m="http://schemas.openxmlformats.org/officeDocument/2006/math">
                    <m:r>
                      <a:rPr lang="en-US" b="0" i="1" smtClean="0">
                        <a:latin typeface="Cambria Math"/>
                      </a:rPr>
                      <m:t>𝑤</m:t>
                    </m:r>
                    <m:r>
                      <a:rPr lang="en-US" b="0" i="1" smtClean="0">
                        <a:latin typeface="Cambria Math"/>
                      </a:rPr>
                      <m:t>&gt;</m:t>
                    </m:r>
                    <m:r>
                      <a:rPr lang="en-US" b="0" i="1" smtClean="0">
                        <a:latin typeface="Cambria Math"/>
                      </a:rPr>
                      <m:t>𝑥</m:t>
                    </m:r>
                    <m:r>
                      <a:rPr lang="en-US" b="0" i="1" smtClean="0">
                        <a:latin typeface="Cambria Math"/>
                      </a:rPr>
                      <m:t>&gt;</m:t>
                    </m:r>
                    <m:r>
                      <a:rPr lang="en-US" b="0" i="1" smtClean="0">
                        <a:latin typeface="Cambria Math"/>
                      </a:rPr>
                      <m:t>𝑦</m:t>
                    </m:r>
                    <m:r>
                      <a:rPr lang="en-US" b="0" i="1" smtClean="0">
                        <a:latin typeface="Cambria Math"/>
                      </a:rPr>
                      <m:t>&gt;</m:t>
                    </m:r>
                    <m:r>
                      <a:rPr lang="en-US" b="0" i="1" smtClean="0">
                        <a:latin typeface="Cambria Math"/>
                      </a:rPr>
                      <m:t>𝑧</m:t>
                    </m:r>
                  </m:oMath>
                </a14:m>
                <a:r>
                  <a:rPr lang="en-US" dirty="0" smtClean="0"/>
                  <a:t> has sum 44. The pairwise differences are 1, 3, 4, 5, 6, 9. What is the sum of all possible values of </a:t>
                </a:r>
                <a14:m>
                  <m:oMath xmlns:m="http://schemas.openxmlformats.org/officeDocument/2006/math">
                    <m:r>
                      <a:rPr lang="en-US" b="0" i="1" smtClean="0">
                        <a:latin typeface="Cambria Math"/>
                      </a:rPr>
                      <m:t>𝑤</m:t>
                    </m:r>
                  </m:oMath>
                </a14:m>
                <a:r>
                  <a:rPr lang="en-US" dirty="0" smtClean="0"/>
                  <a:t>?</a:t>
                </a:r>
                <a:endParaRPr lang="en-US" dirty="0"/>
              </a:p>
            </p:txBody>
          </p:sp>
        </mc:Choice>
        <mc:Fallback>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l="-370" t="-1596" r="-148"/>
                </a:stretch>
              </a:blipFill>
            </p:spPr>
            <p:txBody>
              <a:bodyPr/>
              <a:lstStyle/>
              <a:p>
                <a:r>
                  <a:rPr lang="en-US">
                    <a:noFill/>
                  </a:rPr>
                  <a:t> </a:t>
                </a:r>
              </a:p>
            </p:txBody>
          </p:sp>
        </mc:Fallback>
      </mc:AlternateContent>
    </p:spTree>
    <p:extLst>
      <p:ext uri="{BB962C8B-B14F-4D97-AF65-F5344CB8AC3E}">
        <p14:creationId xmlns:p14="http://schemas.microsoft.com/office/powerpoint/2010/main" val="2897688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14</a:t>
            </a:r>
            <a:r>
              <a:rPr lang="en-US" dirty="0" smtClean="0"/>
              <a:t>. A segment through the focus F of parabola with vertex V is perpendicular to FV and intersects the parabola at A and B. What is </a:t>
            </a:r>
            <a:r>
              <a:rPr lang="en-US" dirty="0" err="1" smtClean="0"/>
              <a:t>cos</a:t>
            </a:r>
            <a:r>
              <a:rPr lang="en-US" dirty="0" smtClean="0"/>
              <a:t>(AVB)?</a:t>
            </a:r>
            <a:endParaRPr lang="en-US" dirty="0"/>
          </a:p>
        </p:txBody>
      </p:sp>
    </p:spTree>
    <p:extLst>
      <p:ext uri="{BB962C8B-B14F-4D97-AF65-F5344CB8AC3E}">
        <p14:creationId xmlns:p14="http://schemas.microsoft.com/office/powerpoint/2010/main" val="3419288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616</Words>
  <Application>Microsoft Office PowerPoint</Application>
  <PresentationFormat>On-screen Show (4:3)</PresentationFormat>
  <Paragraphs>17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Fermat / AMC 12B</vt:lpstr>
      <vt:lpstr>Problem 23. Three people share a motorcycle to reach a destination 135km away. Two people can ride a motorcycle at a time. If the speed of the motorcycle is 90 km/h and walking speed is 6 km/h, what’s the minimum of time it can take for all three people to get to the destination?</vt:lpstr>
      <vt:lpstr>Problem 24. Four numbers satisfy w&lt;x&lt;y&lt;z. If the four smallest pairwise sums are 1, 2, 3, 4, then what is the sum of all possible values of z?</vt:lpstr>
      <vt:lpstr>Problem 25. The square pyramid has side length 20; the cylinder has diameter 10 and length 10. If the cylinder is completely inside the pyramid, what’s the smallest possible height of the pyramid?</vt:lpstr>
      <vt:lpstr>Problem 10. Rectangle ABCD has AB = 6 and BC = 3. Point M is on AB such that AMD = CMD; find AMD.</vt:lpstr>
      <vt:lpstr>Problem 11. A frog starts at (0,0) and makes jumps of length 5 and always lands on points with integer coordinates. How many jumps are needed to get to (1,0)?</vt:lpstr>
      <vt:lpstr>Problem 12. A dart is thrown at a regular octagon. What is the probability that it will land in the center square?</vt:lpstr>
      <vt:lpstr>Problem 13. Four integers w&gt;x&gt;y&gt;z has sum 44. The pairwise differences are 1, 3, 4, 5, 6, 9. What is the sum of all possible values of w?</vt:lpstr>
      <vt:lpstr>Problem 14. A segment through the focus F of parabola with vertex V is perpendicular to FV and intersects the parabola at A and B. What is cos(AVB)?</vt:lpstr>
      <vt:lpstr>Problem 15. How many two digit integers are factors of 2^24-1?</vt:lpstr>
      <vt:lpstr>Problem 16. Rhombus ABCD has side length 2 and B = 120. What is the area of the region R containing all points closer to B than any other vertex?</vt:lpstr>
      <vt:lpstr>Problem 17. Let f(x)=〖10〗^10x, g(x)=log_10⁡〖x/10〗, h_1 (x)=g(f(x)), and h_n (x)=h_1 (h_(n-1) (x)); find the sum of digits of h_2011 (1).</vt:lpstr>
      <vt:lpstr>Problem 18. A square pyramid has base 1 and has equilateral faces. A cube in the pyramid is placed so one side touches the base and the opposite side has all its edges on the faces of the pyramid. What is the volume of this cube?</vt:lpstr>
      <vt:lpstr>Problem 19. The graph of y=mx+2 passes through no lattice point with 0&lt;x≤100 for all m such that 1/2&lt;m&lt;a. What is the maximum possible value of a?</vt:lpstr>
      <vt:lpstr>Problem 20. Triangle ABC has AB = 13, BC = 14, AC = 15. Points D, E, F are midpoints of AB, BC, AC respectively. Let X be the intersection of the circumcircles of BDE and CEF. What is XA + XB + XC?</vt:lpstr>
      <vt:lpstr>Problem 21. The arithmetic mean of two positive integers x and y is a two digit integer, and the geometric mean is the reverse of the arithmetic mean. What is |x-y|?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Fermat / AMC 12B</dc:title>
  <dc:creator>Student</dc:creator>
  <cp:lastModifiedBy>Student</cp:lastModifiedBy>
  <cp:revision>11</cp:revision>
  <dcterms:created xsi:type="dcterms:W3CDTF">2011-02-28T05:15:07Z</dcterms:created>
  <dcterms:modified xsi:type="dcterms:W3CDTF">2011-02-28T05:41:14Z</dcterms:modified>
</cp:coreProperties>
</file>